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7.svg" ContentType="image/svg+xml"/>
  <Override PartName="/ppt/media/image19.svg" ContentType="image/svg+xml"/>
  <Override PartName="/ppt/media/image35.svg" ContentType="image/svg+xml"/>
  <Override PartName="/ppt/media/image4.svg" ContentType="image/svg+xml"/>
  <Override PartName="/ppt/media/image44.svg" ContentType="image/svg+xml"/>
  <Override PartName="/ppt/media/image6.svg" ContentType="image/svg+xml"/>
  <Override PartName="/ppt/media/image6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379" r:id="rId8"/>
    <p:sldId id="467" r:id="rId10"/>
    <p:sldId id="449" r:id="rId11"/>
    <p:sldId id="295" r:id="rId12"/>
    <p:sldId id="309" r:id="rId13"/>
    <p:sldId id="382" r:id="rId14"/>
    <p:sldId id="489" r:id="rId15"/>
    <p:sldId id="310" r:id="rId16"/>
    <p:sldId id="437" r:id="rId17"/>
    <p:sldId id="438" r:id="rId18"/>
    <p:sldId id="486" r:id="rId19"/>
    <p:sldId id="488" r:id="rId20"/>
    <p:sldId id="311" r:id="rId21"/>
    <p:sldId id="299" r:id="rId22"/>
    <p:sldId id="323" r:id="rId23"/>
    <p:sldId id="333" r:id="rId24"/>
    <p:sldId id="354" r:id="rId25"/>
    <p:sldId id="439" r:id="rId26"/>
    <p:sldId id="313" r:id="rId27"/>
    <p:sldId id="300" r:id="rId28"/>
    <p:sldId id="327" r:id="rId29"/>
    <p:sldId id="301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3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gs" Target="tags/tag255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9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04.xml"/><Relationship Id="rId23" Type="http://schemas.openxmlformats.org/officeDocument/2006/relationships/image" Target="../media/image21.png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94.xml"/><Relationship Id="rId19" Type="http://schemas.openxmlformats.org/officeDocument/2006/relationships/tags" Target="../tags/tag100.xml"/><Relationship Id="rId18" Type="http://schemas.openxmlformats.org/officeDocument/2006/relationships/image" Target="../media/image1.png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09.xml"/><Relationship Id="rId5" Type="http://schemas.openxmlformats.org/officeDocument/2006/relationships/image" Target="../media/image1.png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tags" Target="../tags/tag1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11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28.png"/><Relationship Id="rId2" Type="http://schemas.openxmlformats.org/officeDocument/2006/relationships/tags" Target="../tags/tag110.xml"/><Relationship Id="rId19" Type="http://schemas.openxmlformats.org/officeDocument/2006/relationships/image" Target="../media/image27.png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image" Target="../media/image1.png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9.png"/><Relationship Id="rId6" Type="http://schemas.openxmlformats.org/officeDocument/2006/relationships/tags" Target="../tags/tag1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22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0" Type="http://schemas.openxmlformats.org/officeDocument/2006/relationships/image" Target="../media/image31.png"/><Relationship Id="rId2" Type="http://schemas.openxmlformats.org/officeDocument/2006/relationships/tags" Target="../tags/tag121.xml"/><Relationship Id="rId19" Type="http://schemas.openxmlformats.org/officeDocument/2006/relationships/image" Target="../media/image30.png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image" Target="../media/image1.png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13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33.xml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38.png"/><Relationship Id="rId21" Type="http://schemas.openxmlformats.org/officeDocument/2006/relationships/image" Target="../media/image37.png"/><Relationship Id="rId20" Type="http://schemas.openxmlformats.org/officeDocument/2006/relationships/image" Target="../media/image36.png"/><Relationship Id="rId2" Type="http://schemas.openxmlformats.org/officeDocument/2006/relationships/tags" Target="../tags/tag132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image" Target="../media/image1.png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14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44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9.png"/><Relationship Id="rId2" Type="http://schemas.openxmlformats.org/officeDocument/2006/relationships/tags" Target="../tags/tag143.xml"/><Relationship Id="rId19" Type="http://schemas.openxmlformats.org/officeDocument/2006/relationships/tags" Target="../tags/tag153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image" Target="../media/image1.png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58.xml"/><Relationship Id="rId5" Type="http://schemas.openxmlformats.org/officeDocument/2006/relationships/image" Target="../media/image1.pn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6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60.xml"/><Relationship Id="rId28" Type="http://schemas.openxmlformats.org/officeDocument/2006/relationships/notesSlide" Target="../notesSlides/notesSlide6.xml"/><Relationship Id="rId27" Type="http://schemas.openxmlformats.org/officeDocument/2006/relationships/slideLayout" Target="../slideLayouts/slideLayout29.xml"/><Relationship Id="rId26" Type="http://schemas.openxmlformats.org/officeDocument/2006/relationships/tags" Target="../tags/tag172.xml"/><Relationship Id="rId25" Type="http://schemas.openxmlformats.org/officeDocument/2006/relationships/image" Target="../media/image49.png"/><Relationship Id="rId24" Type="http://schemas.openxmlformats.org/officeDocument/2006/relationships/image" Target="../media/image48.png"/><Relationship Id="rId23" Type="http://schemas.openxmlformats.org/officeDocument/2006/relationships/image" Target="../media/image47.png"/><Relationship Id="rId22" Type="http://schemas.openxmlformats.org/officeDocument/2006/relationships/image" Target="../media/image46.png"/><Relationship Id="rId21" Type="http://schemas.openxmlformats.org/officeDocument/2006/relationships/tags" Target="../tags/tag171.xml"/><Relationship Id="rId20" Type="http://schemas.openxmlformats.org/officeDocument/2006/relationships/tags" Target="../tags/tag170.xml"/><Relationship Id="rId2" Type="http://schemas.openxmlformats.org/officeDocument/2006/relationships/tags" Target="../tags/tag159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image" Target="../media/image1.png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7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74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186.xml"/><Relationship Id="rId25" Type="http://schemas.openxmlformats.org/officeDocument/2006/relationships/image" Target="../media/image53.png"/><Relationship Id="rId24" Type="http://schemas.openxmlformats.org/officeDocument/2006/relationships/image" Target="../media/image52.png"/><Relationship Id="rId23" Type="http://schemas.openxmlformats.org/officeDocument/2006/relationships/image" Target="../media/image51.png"/><Relationship Id="rId22" Type="http://schemas.openxmlformats.org/officeDocument/2006/relationships/image" Target="../media/image50.png"/><Relationship Id="rId21" Type="http://schemas.openxmlformats.org/officeDocument/2006/relationships/tags" Target="../tags/tag185.xml"/><Relationship Id="rId20" Type="http://schemas.openxmlformats.org/officeDocument/2006/relationships/tags" Target="../tags/tag184.xml"/><Relationship Id="rId2" Type="http://schemas.openxmlformats.org/officeDocument/2006/relationships/tags" Target="../tags/tag173.xml"/><Relationship Id="rId19" Type="http://schemas.openxmlformats.org/officeDocument/2006/relationships/tags" Target="../tags/tag183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image" Target="../media/image1.png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8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88.xml"/><Relationship Id="rId29" Type="http://schemas.openxmlformats.org/officeDocument/2006/relationships/notesSlide" Target="../notesSlides/notesSlide7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200.xml"/><Relationship Id="rId26" Type="http://schemas.openxmlformats.org/officeDocument/2006/relationships/image" Target="../media/image58.png"/><Relationship Id="rId25" Type="http://schemas.openxmlformats.org/officeDocument/2006/relationships/image" Target="../media/image57.png"/><Relationship Id="rId24" Type="http://schemas.openxmlformats.org/officeDocument/2006/relationships/image" Target="../media/image56.png"/><Relationship Id="rId23" Type="http://schemas.openxmlformats.org/officeDocument/2006/relationships/image" Target="../media/image55.png"/><Relationship Id="rId22" Type="http://schemas.openxmlformats.org/officeDocument/2006/relationships/image" Target="../media/image54.png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tags" Target="../tags/tag187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image" Target="../media/image1.png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29.xml"/><Relationship Id="rId23" Type="http://schemas.openxmlformats.org/officeDocument/2006/relationships/image" Target="../media/image1.png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0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02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14.xml"/><Relationship Id="rId23" Type="http://schemas.openxmlformats.org/officeDocument/2006/relationships/image" Target="../media/image60.png"/><Relationship Id="rId22" Type="http://schemas.openxmlformats.org/officeDocument/2006/relationships/image" Target="../media/image59.png"/><Relationship Id="rId21" Type="http://schemas.openxmlformats.org/officeDocument/2006/relationships/tags" Target="../tags/tag213.xml"/><Relationship Id="rId20" Type="http://schemas.openxmlformats.org/officeDocument/2006/relationships/tags" Target="../tags/tag212.xml"/><Relationship Id="rId2" Type="http://schemas.openxmlformats.org/officeDocument/2006/relationships/tags" Target="../tags/tag201.xml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image" Target="../media/image1.png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16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28.xml"/><Relationship Id="rId23" Type="http://schemas.openxmlformats.org/officeDocument/2006/relationships/image" Target="../media/image62.png"/><Relationship Id="rId22" Type="http://schemas.openxmlformats.org/officeDocument/2006/relationships/image" Target="../media/image61.png"/><Relationship Id="rId21" Type="http://schemas.openxmlformats.org/officeDocument/2006/relationships/tags" Target="../tags/tag227.xml"/><Relationship Id="rId20" Type="http://schemas.openxmlformats.org/officeDocument/2006/relationships/tags" Target="../tags/tag226.xml"/><Relationship Id="rId2" Type="http://schemas.openxmlformats.org/officeDocument/2006/relationships/tags" Target="../tags/tag215.xml"/><Relationship Id="rId19" Type="http://schemas.openxmlformats.org/officeDocument/2006/relationships/tags" Target="../tags/tag225.xml"/><Relationship Id="rId18" Type="http://schemas.openxmlformats.org/officeDocument/2006/relationships/tags" Target="../tags/tag224.xml"/><Relationship Id="rId17" Type="http://schemas.openxmlformats.org/officeDocument/2006/relationships/tags" Target="../tags/tag223.xml"/><Relationship Id="rId16" Type="http://schemas.openxmlformats.org/officeDocument/2006/relationships/image" Target="../media/image1.png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33.xml"/><Relationship Id="rId5" Type="http://schemas.openxmlformats.org/officeDocument/2006/relationships/image" Target="../media/image1.png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236.xml"/><Relationship Id="rId7" Type="http://schemas.openxmlformats.org/officeDocument/2006/relationships/image" Target="../media/image6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35.xml"/><Relationship Id="rId20" Type="http://schemas.openxmlformats.org/officeDocument/2006/relationships/slideLayout" Target="../slideLayouts/slideLayout29.xml"/><Relationship Id="rId2" Type="http://schemas.openxmlformats.org/officeDocument/2006/relationships/tags" Target="../tags/tag234.xml"/><Relationship Id="rId19" Type="http://schemas.openxmlformats.org/officeDocument/2006/relationships/tags" Target="../tags/tag241.xml"/><Relationship Id="rId18" Type="http://schemas.openxmlformats.org/officeDocument/2006/relationships/image" Target="../media/image68.png"/><Relationship Id="rId17" Type="http://schemas.openxmlformats.org/officeDocument/2006/relationships/image" Target="../media/image67.png"/><Relationship Id="rId16" Type="http://schemas.openxmlformats.org/officeDocument/2006/relationships/image" Target="../media/image66.png"/><Relationship Id="rId15" Type="http://schemas.openxmlformats.org/officeDocument/2006/relationships/image" Target="../media/image1.png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image" Target="../media/image65.sv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244.xml"/><Relationship Id="rId7" Type="http://schemas.openxmlformats.org/officeDocument/2006/relationships/image" Target="../media/image6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43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49.xml"/><Relationship Id="rId20" Type="http://schemas.openxmlformats.org/officeDocument/2006/relationships/image" Target="../media/image58.png"/><Relationship Id="rId2" Type="http://schemas.openxmlformats.org/officeDocument/2006/relationships/tags" Target="../tags/tag242.xml"/><Relationship Id="rId19" Type="http://schemas.openxmlformats.org/officeDocument/2006/relationships/image" Target="../media/image61.png"/><Relationship Id="rId18" Type="http://schemas.openxmlformats.org/officeDocument/2006/relationships/image" Target="../media/image62.png"/><Relationship Id="rId17" Type="http://schemas.openxmlformats.org/officeDocument/2006/relationships/image" Target="../media/image60.png"/><Relationship Id="rId16" Type="http://schemas.openxmlformats.org/officeDocument/2006/relationships/image" Target="../media/image59.png"/><Relationship Id="rId15" Type="http://schemas.openxmlformats.org/officeDocument/2006/relationships/image" Target="../media/image1.png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image" Target="../media/image65.sv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image" Target="../media/image1.png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4.xml"/><Relationship Id="rId5" Type="http://schemas.openxmlformats.org/officeDocument/2006/relationships/image" Target="../media/image1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43.xml"/><Relationship Id="rId2" Type="http://schemas.openxmlformats.org/officeDocument/2006/relationships/tags" Target="../tags/tag3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3.xml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52.xml"/><Relationship Id="rId2" Type="http://schemas.openxmlformats.org/officeDocument/2006/relationships/tags" Target="../tags/tag4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20" Type="http://schemas.openxmlformats.org/officeDocument/2006/relationships/tags" Target="../tags/tag61.xml"/><Relationship Id="rId2" Type="http://schemas.openxmlformats.org/officeDocument/2006/relationships/tags" Target="../tags/tag5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77.xml"/><Relationship Id="rId27" Type="http://schemas.openxmlformats.org/officeDocument/2006/relationships/tags" Target="../tags/tag76.xml"/><Relationship Id="rId26" Type="http://schemas.openxmlformats.org/officeDocument/2006/relationships/tags" Target="../tags/tag75.xml"/><Relationship Id="rId25" Type="http://schemas.openxmlformats.org/officeDocument/2006/relationships/tags" Target="../tags/tag74.xml"/><Relationship Id="rId24" Type="http://schemas.openxmlformats.org/officeDocument/2006/relationships/image" Target="../media/image1.png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6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2.xml"/><Relationship Id="rId5" Type="http://schemas.openxmlformats.org/officeDocument/2006/relationships/image" Target="../media/image1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8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84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93.xml"/><Relationship Id="rId23" Type="http://schemas.openxmlformats.org/officeDocument/2006/relationships/image" Target="../media/image20.png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tags" Target="../tags/tag90.xml"/><Relationship Id="rId2" Type="http://schemas.openxmlformats.org/officeDocument/2006/relationships/tags" Target="../tags/tag83.xml"/><Relationship Id="rId19" Type="http://schemas.openxmlformats.org/officeDocument/2006/relationships/tags" Target="../tags/tag89.xml"/><Relationship Id="rId18" Type="http://schemas.openxmlformats.org/officeDocument/2006/relationships/image" Target="../media/image1.png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-3556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Web Server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2024.11.15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b="1" dirty="0"/>
                <a:t>Simulate</a:t>
              </a:r>
              <a:r>
                <a:rPr lang="zh-CN" altLang="en-US" b="1" dirty="0"/>
                <a:t> </a:t>
              </a:r>
              <a:r>
                <a:rPr lang="en-GB" altLang="zh-CN" b="1" dirty="0"/>
                <a:t>multiple</a:t>
              </a:r>
              <a:r>
                <a:rPr lang="zh-CN" altLang="en-US" b="1" dirty="0"/>
                <a:t> </a:t>
              </a:r>
              <a:r>
                <a:rPr lang="en-GB" altLang="zh-CN" b="1" dirty="0"/>
                <a:t>clients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218891" y="2274467"/>
            <a:ext cx="5042733" cy="1880980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503" y="2460461"/>
            <a:ext cx="4809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Function Description: 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Simulate multiple clients to send HTTP requests to a specified server. It implements concurrent requests from multiple clients through multiple threads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32" y="2401469"/>
            <a:ext cx="6462051" cy="1572317"/>
          </a:xfrm>
          <a:prstGeom prst="rect">
            <a:avLst/>
          </a:prstGeom>
        </p:spPr>
      </p:pic>
      <p:sp>
        <p:nvSpPr>
          <p:cNvPr id="23" name="矩形: 圆角 126"/>
          <p:cNvSpPr/>
          <p:nvPr/>
        </p:nvSpPr>
        <p:spPr>
          <a:xfrm>
            <a:off x="5357332" y="2129144"/>
            <a:ext cx="6450251" cy="2122183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10226" y="2826327"/>
            <a:ext cx="6197357" cy="4868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: 圆角 126"/>
          <p:cNvSpPr/>
          <p:nvPr/>
        </p:nvSpPr>
        <p:spPr>
          <a:xfrm>
            <a:off x="251350" y="4808323"/>
            <a:ext cx="9614734" cy="1265416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7951" y="5001915"/>
            <a:ext cx="92542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Create a loop that iterates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num_clients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 few times. In each iteration: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1. Create a thread whose object function is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send_request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pass the corresponding parameters.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2. Add the thread to the threads list.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3. Start the thread and immediately start executing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send_request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function, which sends a request to the server.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线箭头连接符 43"/>
          <p:cNvCxnSpPr/>
          <p:nvPr/>
        </p:nvCxnSpPr>
        <p:spPr>
          <a:xfrm>
            <a:off x="8367251" y="3313216"/>
            <a:ext cx="0" cy="149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server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503682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Configuration Reading and Global Variables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3230245"/>
            <a:chOff x="8928" y="2263"/>
            <a:chExt cx="9942" cy="2897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89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690"/>
              <a:ext cx="9594" cy="236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Create a configparser.ConfigParser() instance and read the config.ini file.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Retrieve server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HOST from the [server] section, defaulting to 127.0.0.1.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PORT from the [server] section, defaulting to 8080.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MAX_CONNECTIONS from the [server]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Read rate - limiting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max_requests from the [rate_limit]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window from the [rate_limit] section, defaulting to 60 seconds.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4. Load security settings: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whitelist by splitting the [security] section's whitelist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blacklist by splitting the [security] section's blacklist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7148" cy="3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Configuration File Reading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3617" y="5275219"/>
            <a:ext cx="5928157" cy="1280498"/>
            <a:chOff x="-1807" y="9061"/>
            <a:chExt cx="10681" cy="1549"/>
          </a:xfrm>
        </p:grpSpPr>
        <p:sp>
          <p:nvSpPr>
            <p:cNvPr id="11" name="矩形: 圆角 126"/>
            <p:cNvSpPr/>
            <p:nvPr/>
          </p:nvSpPr>
          <p:spPr>
            <a:xfrm>
              <a:off x="-1807" y="9061"/>
              <a:ext cx="9934" cy="1549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-1640" y="9649"/>
              <a:ext cx="10514" cy="80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key global variable is_running is used to control the server's running status.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request_times dictionary is used to track client request times for rate limiting.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-1622" y="9164"/>
              <a:ext cx="8907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Global Variable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164080"/>
            <a:ext cx="4091305" cy="23698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11645" y="5245735"/>
            <a:ext cx="4132580" cy="117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31647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36499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Graphical User Interface (GUI)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1950" y="1814830"/>
            <a:ext cx="5734050" cy="1146175"/>
            <a:chOff x="-487" y="2979"/>
            <a:chExt cx="9942" cy="977"/>
          </a:xfrm>
        </p:grpSpPr>
        <p:sp>
          <p:nvSpPr>
            <p:cNvPr id="5" name="矩形: 圆角 124"/>
            <p:cNvSpPr/>
            <p:nvPr/>
          </p:nvSpPr>
          <p:spPr>
            <a:xfrm>
              <a:off x="-487" y="2979"/>
              <a:ext cx="9942" cy="97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-311" y="3402"/>
              <a:ext cx="9593" cy="474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tkinter library is used to initialize the GUI. It creates the main window (root), sets the window's title and size.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-156" y="307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GUI Initialization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6235" y="3070225"/>
            <a:ext cx="5276215" cy="3623945"/>
            <a:chOff x="8475" y="5400"/>
            <a:chExt cx="11694" cy="5227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522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172"/>
              <a:ext cx="10835" cy="399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Log Display Area: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log_area (a scrolledtext.ScrolledText) is created to display various log information during the server's operation.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log_message function is used to insert log content with different color tags.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Server Status Label: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status_label is used to display the current running status of the server in real-time. It changes the text content and color to prompt the user.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Start and Stop Buttons: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start_button and stop_button are created and bound to corresponding functions (start_server_thread and stop_server) to allow the user to control the server's startup and stop operations.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10180" cy="57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Interface Component Introduction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32" name="直接箭头连接符 31"/>
          <p:cNvCxnSpPr>
            <a:endCxn id="38" idx="1"/>
          </p:cNvCxnSpPr>
          <p:nvPr/>
        </p:nvCxnSpPr>
        <p:spPr>
          <a:xfrm flipV="1">
            <a:off x="5234940" y="4824730"/>
            <a:ext cx="607695" cy="279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018030"/>
            <a:ext cx="3400425" cy="762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42635" y="3793490"/>
            <a:ext cx="6085840" cy="5556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42635" y="4522470"/>
            <a:ext cx="6064250" cy="604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42635" y="5274945"/>
            <a:ext cx="6085840" cy="1177290"/>
          </a:xfrm>
          <a:prstGeom prst="rect">
            <a:avLst/>
          </a:prstGeom>
        </p:spPr>
      </p:pic>
      <p:cxnSp>
        <p:nvCxnSpPr>
          <p:cNvPr id="42" name="直接箭头连接符 41"/>
          <p:cNvCxnSpPr>
            <a:endCxn id="40" idx="1"/>
          </p:cNvCxnSpPr>
          <p:nvPr/>
        </p:nvCxnSpPr>
        <p:spPr>
          <a:xfrm flipV="1">
            <a:off x="5260975" y="5863590"/>
            <a:ext cx="581660" cy="26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37" idx="1"/>
          </p:cNvCxnSpPr>
          <p:nvPr/>
        </p:nvCxnSpPr>
        <p:spPr>
          <a:xfrm flipV="1">
            <a:off x="5234940" y="4071620"/>
            <a:ext cx="607695" cy="226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2212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58458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Core Function - Request Handling (handle_request)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77825" y="1835150"/>
            <a:ext cx="5530850" cy="472694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58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" name="Docer Falling Dust PPT demo 13"/>
          <p:cNvSpPr txBox="1"/>
          <p:nvPr/>
        </p:nvSpPr>
        <p:spPr>
          <a:xfrm>
            <a:off x="425450" y="1898650"/>
            <a:ext cx="5330825" cy="4533265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Security Check Part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Blacklist and Whitelist Check: Checks if the client IP is in the blacklist or not in the whitelist. If in the blacklist, it directly returns a 403 Forbidden response and records the log. If the whitelist is enabled and the IP is not in it, the access is also denied.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 Limit Check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Checks if the rate limit is exceeded based on the request_times dictionary and the configured window and max_requests. If exceeded, it returns a 429 Too Many Requests response.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Request Format Validation and File Handling Part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Request Format Validation: Checks if the client request is a valid GET method and in the correct format. If not, it returns a 400 Bad Request response.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1890" y="1779270"/>
            <a:ext cx="5269865" cy="1941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31890" y="3795395"/>
            <a:ext cx="5667375" cy="981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31890" y="4850765"/>
            <a:ext cx="5041900" cy="2001520"/>
          </a:xfrm>
          <a:prstGeom prst="rect">
            <a:avLst/>
          </a:prstGeom>
        </p:spPr>
      </p:pic>
      <p:cxnSp>
        <p:nvCxnSpPr>
          <p:cNvPr id="45" name="直接箭头连接符 44"/>
          <p:cNvCxnSpPr/>
          <p:nvPr/>
        </p:nvCxnSpPr>
        <p:spPr>
          <a:xfrm>
            <a:off x="5499652" y="2797810"/>
            <a:ext cx="630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499652" y="4193540"/>
            <a:ext cx="624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582285" y="5744817"/>
            <a:ext cx="6496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2212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58458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Core Function - Request Handling (handle_request)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3875" y="2229485"/>
            <a:ext cx="5901654" cy="3316902"/>
            <a:chOff x="595" y="2890"/>
            <a:chExt cx="9294" cy="5223"/>
          </a:xfrm>
        </p:grpSpPr>
        <p:sp>
          <p:nvSpPr>
            <p:cNvPr id="6" name="矩形 5"/>
            <p:cNvSpPr/>
            <p:nvPr/>
          </p:nvSpPr>
          <p:spPr>
            <a:xfrm>
              <a:off x="6926" y="6369"/>
              <a:ext cx="205" cy="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  <a:defRPr/>
              </a:pPr>
              <a:endParaRPr lang="zh-CN" altLang="en-US" sz="2400" b="1" dirty="0">
                <a:gradFill flip="none" rotWithShape="1">
                  <a:gsLst>
                    <a:gs pos="66000">
                      <a:srgbClr val="7D4DA1"/>
                    </a:gs>
                    <a:gs pos="0">
                      <a:srgbClr val="6E448F"/>
                    </a:gs>
                    <a:gs pos="100000">
                      <a:srgbClr val="2B2862"/>
                    </a:gs>
                  </a:gsLst>
                  <a:lin ang="0" scaled="1"/>
                  <a:tileRect/>
                </a:gra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95" y="2890"/>
              <a:ext cx="9294" cy="5223"/>
              <a:chOff x="8475" y="5400"/>
              <a:chExt cx="12478" cy="4752"/>
            </a:xfrm>
          </p:grpSpPr>
          <p:sp>
            <p:nvSpPr>
              <p:cNvPr id="127" name="矩形: 圆角 126"/>
              <p:cNvSpPr/>
              <p:nvPr/>
            </p:nvSpPr>
            <p:spPr>
              <a:xfrm>
                <a:off x="8475" y="5400"/>
                <a:ext cx="12478" cy="4752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32" name="Docer Falling Dust PPT demo 13"/>
              <p:cNvSpPr txBox="1"/>
              <p:nvPr/>
            </p:nvSpPr>
            <p:spPr>
              <a:xfrm>
                <a:off x="8784" y="6370"/>
                <a:ext cx="10835" cy="583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" name="Docer Falling Dust PPT demo 13"/>
            <p:cNvSpPr txBox="1"/>
            <p:nvPr/>
          </p:nvSpPr>
          <p:spPr>
            <a:xfrm>
              <a:off x="670" y="2990"/>
              <a:ext cx="8886" cy="45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File Reading and Response Building Part</a:t>
              </a:r>
              <a:endPara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Tries to open the requested file. If the file is not found, it returns a 404 Not Found response. If there is a permission error, it returns a 403 Forbidden response. 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After successfully reading the file, it determines the Content-Type (using the get_content_type function), sets the UTF-8 encoding for text content, builds the HTTP response headers and body, and sends the response to the client.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0060" y="1101725"/>
            <a:ext cx="4036695" cy="575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server.py can’t stop running: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86755" y="153670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 r="12863" b="44084"/>
          <a:stretch>
            <a:fillRect/>
          </a:stretch>
        </p:blipFill>
        <p:spPr>
          <a:xfrm>
            <a:off x="127635" y="2367280"/>
            <a:ext cx="4785995" cy="469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9475" y="2364740"/>
            <a:ext cx="3610610" cy="1009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270" y="4211320"/>
            <a:ext cx="4785360" cy="589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59475" y="4210050"/>
            <a:ext cx="3735705" cy="11004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23535" y="374650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Using Flag Variables to Control Server Acceptance Status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2200" y="199453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Capturing Keyboard Interrupts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Network problem: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811645" y="3750310"/>
            <a:ext cx="34607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Should add a new parameter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8770" y="2466340"/>
            <a:ext cx="5154930" cy="774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9475" y="1800225"/>
            <a:ext cx="5506720" cy="1868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59475" y="4138295"/>
            <a:ext cx="5759450" cy="21532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8770" y="4338955"/>
            <a:ext cx="5086985" cy="1024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2780" y="5596890"/>
            <a:ext cx="48209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Should close the proxy &amp; check ip/port/defender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Using ICMP: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680845" y="3707130"/>
            <a:ext cx="1407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UI display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2270" y="6468110"/>
            <a:ext cx="19157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send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06945" y="3718560"/>
            <a:ext cx="1536700" cy="320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rate control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00785" y="1934210"/>
            <a:ext cx="2367280" cy="1682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4660" y="4104640"/>
            <a:ext cx="4171950" cy="2272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1550" y="1550670"/>
            <a:ext cx="4123690" cy="21501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05525" y="4010025"/>
            <a:ext cx="3907790" cy="23647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35625" y="5023485"/>
            <a:ext cx="5770880" cy="4349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201410" y="6442710"/>
            <a:ext cx="4865370" cy="320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safety config, server log, README.md, etc.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client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server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92834" cy="1129095"/>
            <a:chOff x="4772112" y="3120024"/>
            <a:chExt cx="4039140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656258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web server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56895" y="4806257"/>
            <a:ext cx="4586585" cy="857789"/>
            <a:chOff x="4873545" y="2993324"/>
            <a:chExt cx="4884441" cy="1641419"/>
          </a:xfrm>
        </p:grpSpPr>
        <p:grpSp>
          <p:nvGrpSpPr>
            <p:cNvPr id="66" name="组合 65"/>
            <p:cNvGrpSpPr/>
            <p:nvPr/>
          </p:nvGrpSpPr>
          <p:grpSpPr>
            <a:xfrm>
              <a:off x="4873545" y="3289301"/>
              <a:ext cx="1281449" cy="1059369"/>
              <a:chOff x="5622934" y="3289301"/>
              <a:chExt cx="1281449" cy="1059369"/>
            </a:xfrm>
          </p:grpSpPr>
          <p:cxnSp>
            <p:nvCxnSpPr>
              <p:cNvPr id="70" name="直接连接符 6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622934" y="3790122"/>
                <a:ext cx="923639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>
              <p:custDataLst>
                <p:tags r:id="rId19"/>
              </p:custDataLst>
            </p:nvPr>
          </p:nvSpPr>
          <p:spPr>
            <a:xfrm>
              <a:off x="6154993" y="2993324"/>
              <a:ext cx="1614855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Version control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6154994" y="4047849"/>
              <a:ext cx="3602992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Summarize functional implementations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21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47310" y="6388100"/>
            <a:ext cx="16643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test</a:t>
            </a:r>
            <a:r>
              <a:rPr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types</a:t>
            </a:r>
            <a:endParaRPr 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1764030"/>
            <a:ext cx="5664200" cy="4320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9475" y="1760855"/>
            <a:ext cx="5861050" cy="429069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015230" y="6484620"/>
            <a:ext cx="1409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visualization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92215" y="1660525"/>
            <a:ext cx="5899785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rcRect b="11694"/>
          <a:stretch>
            <a:fillRect/>
          </a:stretch>
        </p:blipFill>
        <p:spPr>
          <a:xfrm>
            <a:off x="426720" y="1660525"/>
            <a:ext cx="5572125" cy="474726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" y="1272540"/>
            <a:ext cx="309308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Version control: Using Github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72730" y="4422140"/>
            <a:ext cx="30930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README.md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9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files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config.ini, server.log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8 histories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5 collaborators</a:t>
            </a:r>
            <a:endParaRPr lang="en-US" altLang="zh-CN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4445" y="1207770"/>
            <a:ext cx="4486275" cy="2709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00" y="2004060"/>
            <a:ext cx="7357745" cy="4146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8920" y="3917315"/>
            <a:ext cx="4784725" cy="268224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" y="1265555"/>
            <a:ext cx="526288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Summary of all functional implementations</a:t>
            </a:r>
            <a:endParaRPr lang="en-US" altLang="zh-CN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4805" y="1905000"/>
            <a:ext cx="3819525" cy="3470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Simulation of server &amp; client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Multithreading </a:t>
            </a:r>
            <a:endParaRPr lang="zh-CN" altLang="en-US" sz="1600" b="1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rate control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safety config design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UI design </a:t>
            </a:r>
            <a:endParaRPr lang="zh-CN" altLang="en-US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log storage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(.log)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6305" y="1253490"/>
            <a:ext cx="2609850" cy="1991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895" y="1265555"/>
            <a:ext cx="2703830" cy="1979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rcRect b="11694"/>
          <a:stretch>
            <a:fillRect/>
          </a:stretch>
        </p:blipFill>
        <p:spPr>
          <a:xfrm>
            <a:off x="5996305" y="3502025"/>
            <a:ext cx="2616835" cy="2230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38895" y="3514090"/>
            <a:ext cx="2740025" cy="2205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3755" y="6083300"/>
            <a:ext cx="5770880" cy="43497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2024.11.15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88515" y="1866265"/>
            <a:ext cx="7924800" cy="30003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17915" y="4529455"/>
            <a:ext cx="1130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Client</a:t>
            </a:r>
            <a:endParaRPr lang="en-US" altLang="zh-CN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4271645" y="5024120"/>
            <a:ext cx="3773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b="1">
                <a:latin typeface="Calibri" panose="020F0502020204030204" pitchFamily="34" charset="0"/>
              </a:rPr>
              <a:t>Steps</a:t>
            </a:r>
            <a:endParaRPr lang="en-US" altLang="zh-CN" b="1">
              <a:latin typeface="Calibri" panose="020F0502020204030204" pitchFamily="34" charset="0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>
                <a:latin typeface="Calibri" panose="020F0502020204030204" pitchFamily="34" charset="0"/>
              </a:rPr>
              <a:t>①</a:t>
            </a:r>
            <a:r>
              <a:rPr lang="en-US" altLang="zh-CN"/>
              <a:t>Connect to each other</a:t>
            </a:r>
            <a:endParaRPr lang="en-US" altLang="zh-CN"/>
          </a:p>
          <a:p>
            <a:pPr algn="ctr"/>
            <a:r>
              <a:rPr lang="en-US" altLang="zh-CN">
                <a:latin typeface="Calibri" panose="020F0502020204030204" pitchFamily="34" charset="0"/>
              </a:rPr>
              <a:t>②</a:t>
            </a:r>
            <a:r>
              <a:rPr lang="en-US" altLang="zh-CN"/>
              <a:t>Communicate with each other</a:t>
            </a:r>
            <a:endParaRPr lang="en-US" altLang="zh-CN"/>
          </a:p>
        </p:txBody>
      </p:sp>
      <p:sp>
        <p:nvSpPr>
          <p:cNvPr id="4" name="下箭头 3"/>
          <p:cNvSpPr/>
          <p:nvPr/>
        </p:nvSpPr>
        <p:spPr>
          <a:xfrm>
            <a:off x="5848350" y="4041775"/>
            <a:ext cx="697230" cy="900430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07410" y="1530985"/>
            <a:ext cx="5386705" cy="20396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660140" y="4399915"/>
            <a:ext cx="4871720" cy="2347595"/>
            <a:chOff x="0" y="3808"/>
            <a:chExt cx="7806" cy="458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0" y="3808"/>
              <a:ext cx="7806" cy="4586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566" y="3808"/>
              <a:ext cx="6163" cy="3967"/>
              <a:chOff x="1566" y="3808"/>
              <a:chExt cx="6163" cy="3967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6926" y="6369"/>
                <a:ext cx="205" cy="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defRPr/>
                </a:pPr>
                <a:endParaRPr lang="zh-CN" altLang="en-US" sz="2400" b="1" dirty="0">
                  <a:gradFill flip="none" rotWithShape="1">
                    <a:gsLst>
                      <a:gs pos="66000">
                        <a:srgbClr val="7D4DA1"/>
                      </a:gs>
                      <a:gs pos="0">
                        <a:srgbClr val="6E448F"/>
                      </a:gs>
                      <a:gs pos="100000">
                        <a:srgbClr val="2B2862"/>
                      </a:gs>
                    </a:gsLst>
                    <a:lin ang="0" scaled="1"/>
                    <a:tileRect/>
                  </a:gra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236" y="5524"/>
                <a:ext cx="2704" cy="44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400"/>
                  <a:t>ICMP Echo Request</a:t>
                </a:r>
                <a:endParaRPr lang="en-US" altLang="zh-CN" sz="140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148" y="6755"/>
                <a:ext cx="2416" cy="1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/>
                  <a:t>ICMP Echo Reply</a:t>
                </a:r>
                <a:endParaRPr lang="en-US" altLang="zh-CN" sz="140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6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A</a:t>
                </a:r>
                <a:endParaRPr lang="en-US" altLang="zh-CN" sz="140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15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B</a:t>
                </a:r>
                <a:endParaRPr lang="en-US" altLang="zh-CN" sz="140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74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C</a:t>
                </a:r>
                <a:endParaRPr lang="en-US" altLang="zh-CN" sz="140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618" y="3808"/>
                <a:ext cx="1111" cy="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400"/>
                  <a:t>Host B</a:t>
                </a:r>
                <a:endParaRPr lang="en-US" altLang="zh-CN" sz="1400"/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3715385" y="4388485"/>
            <a:ext cx="876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Host A</a:t>
            </a:r>
            <a:endParaRPr lang="en-US" altLang="zh-CN" sz="1400"/>
          </a:p>
        </p:txBody>
      </p:sp>
      <p:sp>
        <p:nvSpPr>
          <p:cNvPr id="16" name="矩形 15"/>
          <p:cNvSpPr/>
          <p:nvPr/>
        </p:nvSpPr>
        <p:spPr>
          <a:xfrm>
            <a:off x="3965893" y="3618230"/>
            <a:ext cx="470852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Are they similar</a:t>
            </a:r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3405" y="2407920"/>
            <a:ext cx="2369185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/>
              <a:t>Web Server</a:t>
            </a:r>
            <a:endParaRPr lang="en-US" altLang="zh-CN" sz="3200" b="1"/>
          </a:p>
        </p:txBody>
      </p:sp>
      <p:sp>
        <p:nvSpPr>
          <p:cNvPr id="22" name="文本框 21"/>
          <p:cNvSpPr txBox="1"/>
          <p:nvPr/>
        </p:nvSpPr>
        <p:spPr>
          <a:xfrm>
            <a:off x="1283335" y="5127625"/>
            <a:ext cx="1176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Ping</a:t>
            </a:r>
            <a:endParaRPr lang="en-US" altLang="zh-CN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0280" y="1866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 Server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8606155" y="1783715"/>
            <a:ext cx="2103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Ping</a:t>
            </a:r>
            <a:endParaRPr lang="en-US" altLang="zh-CN" b="1"/>
          </a:p>
        </p:txBody>
      </p:sp>
      <p:cxnSp>
        <p:nvCxnSpPr>
          <p:cNvPr id="6" name="直接连接符 5"/>
          <p:cNvCxnSpPr/>
          <p:nvPr/>
        </p:nvCxnSpPr>
        <p:spPr>
          <a:xfrm>
            <a:off x="2939415" y="1814830"/>
            <a:ext cx="0" cy="3265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807720" y="2503170"/>
            <a:ext cx="10205085" cy="1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83005" y="1866265"/>
            <a:ext cx="1447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Name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1031240" y="2791460"/>
            <a:ext cx="140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Protocol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3063875" y="2791460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HTTP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7649210" y="2791460"/>
            <a:ext cx="260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ICMP</a:t>
            </a:r>
            <a:endParaRPr lang="en-US" altLang="zh-CN" b="1"/>
          </a:p>
        </p:txBody>
      </p:sp>
      <p:sp>
        <p:nvSpPr>
          <p:cNvPr id="16" name="文本框 15"/>
          <p:cNvSpPr txBox="1"/>
          <p:nvPr/>
        </p:nvSpPr>
        <p:spPr>
          <a:xfrm>
            <a:off x="807720" y="3542665"/>
            <a:ext cx="173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Working Level</a:t>
            </a:r>
            <a:endParaRPr lang="en-US" altLang="zh-CN" b="1"/>
          </a:p>
        </p:txBody>
      </p:sp>
      <p:sp>
        <p:nvSpPr>
          <p:cNvPr id="17" name="文本框 16"/>
          <p:cNvSpPr txBox="1"/>
          <p:nvPr/>
        </p:nvSpPr>
        <p:spPr>
          <a:xfrm>
            <a:off x="3581400" y="3535680"/>
            <a:ext cx="202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Application</a:t>
            </a:r>
            <a:endParaRPr lang="en-US" altLang="zh-CN" b="1"/>
          </a:p>
        </p:txBody>
      </p:sp>
      <p:sp>
        <p:nvSpPr>
          <p:cNvPr id="19" name="文本框 18"/>
          <p:cNvSpPr txBox="1"/>
          <p:nvPr/>
        </p:nvSpPr>
        <p:spPr>
          <a:xfrm>
            <a:off x="8507730" y="3550920"/>
            <a:ext cx="1505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Website</a:t>
            </a:r>
            <a:endParaRPr lang="en-US" altLang="zh-CN" b="1"/>
          </a:p>
        </p:txBody>
      </p:sp>
      <p:sp>
        <p:nvSpPr>
          <p:cNvPr id="20" name="文本框 19"/>
          <p:cNvSpPr txBox="1"/>
          <p:nvPr/>
        </p:nvSpPr>
        <p:spPr>
          <a:xfrm>
            <a:off x="1026795" y="4370705"/>
            <a:ext cx="130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Function</a:t>
            </a:r>
            <a:endParaRPr lang="en-US" altLang="zh-CN" b="1"/>
          </a:p>
        </p:txBody>
      </p:sp>
      <p:sp>
        <p:nvSpPr>
          <p:cNvPr id="21" name="文本框 20"/>
          <p:cNvSpPr txBox="1"/>
          <p:nvPr/>
        </p:nvSpPr>
        <p:spPr>
          <a:xfrm>
            <a:off x="3257550" y="4324350"/>
            <a:ext cx="3783330" cy="67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/>
              <a:t>Accept the message and return the web content of the response</a:t>
            </a:r>
            <a:endParaRPr lang="zh-CN" altLang="en-US" b="1"/>
          </a:p>
        </p:txBody>
      </p:sp>
      <p:sp>
        <p:nvSpPr>
          <p:cNvPr id="22" name="下箭头 21"/>
          <p:cNvSpPr/>
          <p:nvPr/>
        </p:nvSpPr>
        <p:spPr>
          <a:xfrm>
            <a:off x="4083685" y="3919220"/>
            <a:ext cx="271145" cy="4552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842885" y="4469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Check if the target host is reachable</a:t>
            </a:r>
            <a:endParaRPr lang="zh-CN" altLang="en-US" b="1"/>
          </a:p>
        </p:txBody>
      </p:sp>
      <p:sp>
        <p:nvSpPr>
          <p:cNvPr id="26" name="下箭头 25"/>
          <p:cNvSpPr/>
          <p:nvPr/>
        </p:nvSpPr>
        <p:spPr>
          <a:xfrm>
            <a:off x="8891905" y="3915410"/>
            <a:ext cx="271145" cy="4552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2460" y="4213225"/>
            <a:ext cx="2045335" cy="7048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61720" y="5546090"/>
            <a:ext cx="1376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</a:t>
            </a:r>
            <a:r>
              <a:rPr lang="zh-CN" altLang="en-US" sz="2400" b="1"/>
              <a:t>ontact：</a:t>
            </a:r>
            <a:endParaRPr lang="zh-CN" altLang="en-US" sz="2400" b="1"/>
          </a:p>
        </p:txBody>
      </p:sp>
      <p:sp>
        <p:nvSpPr>
          <p:cNvPr id="37" name="文本框 36"/>
          <p:cNvSpPr txBox="1"/>
          <p:nvPr/>
        </p:nvSpPr>
        <p:spPr>
          <a:xfrm>
            <a:off x="2939415" y="5478145"/>
            <a:ext cx="8867775" cy="1230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If the </a:t>
            </a:r>
            <a:r>
              <a:rPr lang="zh-CN" altLang="en-US" b="1"/>
              <a:t>ping</a:t>
            </a:r>
            <a:r>
              <a:rPr lang="zh-CN" altLang="en-US"/>
              <a:t> test results show that the destination server is unreachable, the website cannot be accessed through the browser, even if the </a:t>
            </a:r>
            <a:r>
              <a:rPr lang="zh-CN" altLang="en-US" b="1"/>
              <a:t>webserver</a:t>
            </a:r>
            <a:r>
              <a:rPr lang="zh-CN" altLang="en-US"/>
              <a:t> is functioning normally.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249805" y="4826635"/>
            <a:ext cx="3066415" cy="1449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control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muti-file construction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2368550" cy="13589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client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915" y="2437130"/>
            <a:ext cx="3670935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safety config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Windows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2317115" cy="150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server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log safety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rate control</a:t>
            </a:r>
            <a:endParaRPr lang="en-US" altLang="zh-CN" sz="14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eautify output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 framework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2830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1683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send request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331692" y="1812758"/>
            <a:ext cx="5686911" cy="2341783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" y="1949406"/>
            <a:ext cx="5608508" cy="193554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肘形连接符 7"/>
          <p:cNvCxnSpPr/>
          <p:nvPr/>
        </p:nvCxnSpPr>
        <p:spPr>
          <a:xfrm>
            <a:off x="4687202" y="2020751"/>
            <a:ext cx="2519983" cy="258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矩形: 圆角 126"/>
          <p:cNvSpPr/>
          <p:nvPr/>
        </p:nvSpPr>
        <p:spPr>
          <a:xfrm>
            <a:off x="7283539" y="1906633"/>
            <a:ext cx="4524044" cy="1169548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6263" y="1949393"/>
            <a:ext cx="45240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Establish a TCP connection: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Create a TCP socket client socket, using AF_INET for the IPv4 address and SOCK_STREAM for the TCP connection. Use the with statement to ensure that the client socket is automatically closed after use.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圆角 126"/>
          <p:cNvSpPr/>
          <p:nvPr/>
        </p:nvSpPr>
        <p:spPr>
          <a:xfrm>
            <a:off x="6529325" y="3341607"/>
            <a:ext cx="4524044" cy="870937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>
              <a:defRPr/>
            </a:pP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26"/>
          <p:cNvSpPr/>
          <p:nvPr/>
        </p:nvSpPr>
        <p:spPr>
          <a:xfrm>
            <a:off x="5645852" y="5137015"/>
            <a:ext cx="5845216" cy="1384995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: 圆角 126"/>
          <p:cNvSpPr/>
          <p:nvPr/>
        </p:nvSpPr>
        <p:spPr>
          <a:xfrm>
            <a:off x="468838" y="5080528"/>
            <a:ext cx="4696925" cy="1158098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3089" y="1893749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6735" y="2085996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肘形连接符 21"/>
          <p:cNvCxnSpPr/>
          <p:nvPr/>
        </p:nvCxnSpPr>
        <p:spPr>
          <a:xfrm>
            <a:off x="4645656" y="2194193"/>
            <a:ext cx="1883669" cy="13788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0123" y="2471821"/>
            <a:ext cx="5193789" cy="3751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肘形连接符 36"/>
          <p:cNvCxnSpPr>
            <a:stCxn id="26" idx="3"/>
          </p:cNvCxnSpPr>
          <p:nvPr/>
        </p:nvCxnSpPr>
        <p:spPr>
          <a:xfrm>
            <a:off x="5913912" y="2659412"/>
            <a:ext cx="259487" cy="2502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896470" y="5112357"/>
            <a:ext cx="5248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Construct and send the request: Construct a simple HTTP GET request with the file path specified by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file_path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parameter. The request contains the HTTP/1.1 protocol version, the Host address host, and the Connection: close field (indicating that the connection is closed when the request is complete). The request is then sent to the server via the socket.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41814" y="3261255"/>
            <a:ext cx="2001638" cy="1945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2258556" y="3455760"/>
            <a:ext cx="0" cy="159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88769" y="5284519"/>
            <a:ext cx="4369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Receive data: Initializes an empty byte response to store the data returned by the server. Enter the while loop, receiving up to 1024 bytes of data at a time from the server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71709" y="3433982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 to the specified server address and port.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0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ISLIDE.ICON" val="#370237;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ISLIDE.ICON" val="#370237;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5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ISLIDE.ICON" val="#370237;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ISLIDE.ICON" val="#370237;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ISLIDE.ICON" val="#370237;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ISLIDE.ICON" val="#370237;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ISLIDE.ICON" val="#370237;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ISLIDE.ICON" val="#370237;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ISLIDE.ICON" val="#370237;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ISLIDE.ICON" val="#370237;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ISLIDE.ICON" val="#370237;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PP_MARK_KEY" val="8d9ce33f-0787-4b01-b949-181b33e54652"/>
  <p:tag name="COMMONDATA" val="eyJoZGlkIjoiNjk2ZTc2YjIyMzVjOWQxM2UyY2I5Nzc1MzcxMTEzYzYifQ==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ISLIDE.ICON" val="#370237;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ISLIDE.ICON" val="#370237;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1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5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ISLIDE.ICON" val="#370237;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ISLIDE.ICON" val="#370237;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6892</Words>
  <Application>WPS 演示</Application>
  <PresentationFormat>宽屏</PresentationFormat>
  <Paragraphs>506</Paragraphs>
  <Slides>25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9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Wingdings</vt:lpstr>
      <vt:lpstr>方正小标宋简体</vt:lpstr>
      <vt:lpstr>等线</vt:lpstr>
      <vt:lpstr>Arial Unicode MS</vt:lpstr>
      <vt:lpstr>等线 Light</vt:lpstr>
      <vt:lpstr>Arial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140</cp:revision>
  <dcterms:created xsi:type="dcterms:W3CDTF">2021-09-25T04:53:00Z</dcterms:created>
  <dcterms:modified xsi:type="dcterms:W3CDTF">2024-11-15T06:47:54Z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228A58C3F20F4A069276460D5911E016_13</vt:lpwstr>
  </property>
  <property fmtid="{D5CDD505-2E9C-101B-9397-08002B2CF9AE}" pid="3" name="KSOProductBuildVer">
    <vt:lpwstr>2052-12.1.0.18912</vt:lpwstr>
  </property>
</Properties>
</file>